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E21EAF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152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8467" y="20638"/>
            <a:ext cx="12192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261 w 6027"/>
                <a:gd name="T1" fmla="*/ 369 h 2296"/>
                <a:gd name="T2" fmla="*/ 0 w 6027"/>
                <a:gd name="T3" fmla="*/ 369 h 2296"/>
                <a:gd name="T4" fmla="*/ 0 w 6027"/>
                <a:gd name="T5" fmla="*/ 0 h 2296"/>
                <a:gd name="T6" fmla="*/ 5261 w 6027"/>
                <a:gd name="T7" fmla="*/ 0 h 2296"/>
                <a:gd name="T8" fmla="*/ 5261 w 6027"/>
                <a:gd name="T9" fmla="*/ 369 h 2296"/>
                <a:gd name="T10" fmla="*/ 5261 w 6027"/>
                <a:gd name="T11" fmla="*/ 369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FFFFFF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8322733" y="6269038"/>
            <a:ext cx="3860800" cy="609600"/>
          </a:xfrm>
          <a:custGeom>
            <a:avLst/>
            <a:gdLst>
              <a:gd name="T0" fmla="*/ 2147483646 w 5748"/>
              <a:gd name="T1" fmla="*/ 2147483646 h 246"/>
              <a:gd name="T2" fmla="*/ 0 w 5748"/>
              <a:gd name="T3" fmla="*/ 2147483646 h 246"/>
              <a:gd name="T4" fmla="*/ 0 w 5748"/>
              <a:gd name="T5" fmla="*/ 0 h 246"/>
              <a:gd name="T6" fmla="*/ 2147483646 w 5748"/>
              <a:gd name="T7" fmla="*/ 0 h 246"/>
              <a:gd name="T8" fmla="*/ 2147483646 w 5748"/>
              <a:gd name="T9" fmla="*/ 2147483646 h 246"/>
              <a:gd name="T10" fmla="*/ 2147483646 w 5748"/>
              <a:gd name="T11" fmla="*/ 21474836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FFFFFF"/>
              </a:solidFill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2117" y="6034088"/>
            <a:ext cx="10460568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5 h 353"/>
                  <a:gd name="T4" fmla="*/ 24 w 186"/>
                  <a:gd name="T5" fmla="*/ 43 h 353"/>
                  <a:gd name="T6" fmla="*/ 18 w 186"/>
                  <a:gd name="T7" fmla="*/ 93 h 353"/>
                  <a:gd name="T8" fmla="*/ 42 w 186"/>
                  <a:gd name="T9" fmla="*/ 160 h 353"/>
                  <a:gd name="T10" fmla="*/ 48 w 186"/>
                  <a:gd name="T11" fmla="*/ 227 h 353"/>
                  <a:gd name="T12" fmla="*/ 0 w 186"/>
                  <a:gd name="T13" fmla="*/ 495 h 353"/>
                  <a:gd name="T14" fmla="*/ 54 w 186"/>
                  <a:gd name="T15" fmla="*/ 327 h 353"/>
                  <a:gd name="T16" fmla="*/ 84 w 186"/>
                  <a:gd name="T17" fmla="*/ 303 h 353"/>
                  <a:gd name="T18" fmla="*/ 126 w 186"/>
                  <a:gd name="T19" fmla="*/ 177 h 353"/>
                  <a:gd name="T20" fmla="*/ 144 w 186"/>
                  <a:gd name="T21" fmla="*/ 168 h 353"/>
                  <a:gd name="T22" fmla="*/ 144 w 186"/>
                  <a:gd name="T23" fmla="*/ 126 h 353"/>
                  <a:gd name="T24" fmla="*/ 186 w 186"/>
                  <a:gd name="T25" fmla="*/ 93 h 353"/>
                  <a:gd name="T26" fmla="*/ 162 w 186"/>
                  <a:gd name="T27" fmla="*/ 8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9 h 66"/>
                  <a:gd name="T8" fmla="*/ 6 w 155"/>
                  <a:gd name="T9" fmla="*/ 25 h 66"/>
                  <a:gd name="T10" fmla="*/ 0 w 155"/>
                  <a:gd name="T11" fmla="*/ 34 h 66"/>
                  <a:gd name="T12" fmla="*/ 78 w 155"/>
                  <a:gd name="T13" fmla="*/ 84 h 66"/>
                  <a:gd name="T14" fmla="*/ 96 w 155"/>
                  <a:gd name="T15" fmla="*/ 59 h 66"/>
                  <a:gd name="T16" fmla="*/ 155 w 155"/>
                  <a:gd name="T17" fmla="*/ 93 h 66"/>
                  <a:gd name="T18" fmla="*/ 126 w 155"/>
                  <a:gd name="T19" fmla="*/ 3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2 h 72"/>
                  <a:gd name="T2" fmla="*/ 0 w 42"/>
                  <a:gd name="T3" fmla="*/ 26 h 72"/>
                  <a:gd name="T4" fmla="*/ 12 w 42"/>
                  <a:gd name="T5" fmla="*/ 9 h 72"/>
                  <a:gd name="T6" fmla="*/ 0 w 42"/>
                  <a:gd name="T7" fmla="*/ 9 h 72"/>
                  <a:gd name="T8" fmla="*/ 12 w 42"/>
                  <a:gd name="T9" fmla="*/ 9 h 72"/>
                  <a:gd name="T10" fmla="*/ 24 w 42"/>
                  <a:gd name="T11" fmla="*/ 9 h 72"/>
                  <a:gd name="T12" fmla="*/ 36 w 42"/>
                  <a:gd name="T13" fmla="*/ 9 h 72"/>
                  <a:gd name="T14" fmla="*/ 42 w 42"/>
                  <a:gd name="T15" fmla="*/ 0 h 72"/>
                  <a:gd name="T16" fmla="*/ 30 w 42"/>
                  <a:gd name="T17" fmla="*/ 26 h 72"/>
                  <a:gd name="T18" fmla="*/ 42 w 42"/>
                  <a:gd name="T19" fmla="*/ 69 h 72"/>
                  <a:gd name="T20" fmla="*/ 12 w 42"/>
                  <a:gd name="T21" fmla="*/ 102 h 72"/>
                  <a:gd name="T22" fmla="*/ 6 w 42"/>
                  <a:gd name="T23" fmla="*/ 52 h 72"/>
                  <a:gd name="T24" fmla="*/ 6 w 42"/>
                  <a:gd name="T25" fmla="*/ 52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836085" y="6021388"/>
            <a:ext cx="7579783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3 h 287"/>
                <a:gd name="T4" fmla="*/ 66 w 365"/>
                <a:gd name="T5" fmla="*/ 114 h 287"/>
                <a:gd name="T6" fmla="*/ 143 w 365"/>
                <a:gd name="T7" fmla="*/ 189 h 287"/>
                <a:gd name="T8" fmla="*/ 191 w 365"/>
                <a:gd name="T9" fmla="*/ 174 h 287"/>
                <a:gd name="T10" fmla="*/ 341 w 365"/>
                <a:gd name="T11" fmla="*/ 299 h 287"/>
                <a:gd name="T12" fmla="*/ 305 w 365"/>
                <a:gd name="T13" fmla="*/ 180 h 287"/>
                <a:gd name="T14" fmla="*/ 365 w 365"/>
                <a:gd name="T15" fmla="*/ 138 h 287"/>
                <a:gd name="T16" fmla="*/ 359 w 365"/>
                <a:gd name="T17" fmla="*/ 132 h 287"/>
                <a:gd name="T18" fmla="*/ 335 w 365"/>
                <a:gd name="T19" fmla="*/ 120 h 287"/>
                <a:gd name="T20" fmla="*/ 299 w 365"/>
                <a:gd name="T21" fmla="*/ 93 h 287"/>
                <a:gd name="T22" fmla="*/ 257 w 365"/>
                <a:gd name="T23" fmla="*/ 75 h 287"/>
                <a:gd name="T24" fmla="*/ 215 w 365"/>
                <a:gd name="T25" fmla="*/ 57 h 287"/>
                <a:gd name="T26" fmla="*/ 173 w 365"/>
                <a:gd name="T27" fmla="*/ 39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FFFFFF"/>
                </a:solidFill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FFFFFF"/>
                </a:solidFill>
              </a:endParaRPr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3 h 60"/>
                <a:gd name="T16" fmla="*/ 65 w 71"/>
                <a:gd name="T17" fmla="*/ 45 h 60"/>
                <a:gd name="T18" fmla="*/ 71 w 71"/>
                <a:gd name="T19" fmla="*/ 57 h 60"/>
                <a:gd name="T20" fmla="*/ 71 w 71"/>
                <a:gd name="T21" fmla="*/ 63 h 60"/>
                <a:gd name="T22" fmla="*/ 59 w 71"/>
                <a:gd name="T23" fmla="*/ 57 h 60"/>
                <a:gd name="T24" fmla="*/ 47 w 71"/>
                <a:gd name="T25" fmla="*/ 45 h 60"/>
                <a:gd name="T26" fmla="*/ 23 w 71"/>
                <a:gd name="T27" fmla="*/ 33 h 60"/>
                <a:gd name="T28" fmla="*/ 23 w 71"/>
                <a:gd name="T29" fmla="*/ 39 h 60"/>
                <a:gd name="T30" fmla="*/ 18 w 71"/>
                <a:gd name="T31" fmla="*/ 45 h 60"/>
                <a:gd name="T32" fmla="*/ 12 w 71"/>
                <a:gd name="T33" fmla="*/ 51 h 60"/>
                <a:gd name="T34" fmla="*/ 6 w 71"/>
                <a:gd name="T35" fmla="*/ 51 h 60"/>
                <a:gd name="T36" fmla="*/ 6 w 71"/>
                <a:gd name="T37" fmla="*/ 51 h 60"/>
                <a:gd name="T38" fmla="*/ 6 w 71"/>
                <a:gd name="T39" fmla="*/ 39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FFFFFF"/>
                </a:solidFill>
              </a:endParaRPr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7 h 162"/>
                <a:gd name="T10" fmla="*/ 96 w 161"/>
                <a:gd name="T11" fmla="*/ 63 h 162"/>
                <a:gd name="T12" fmla="*/ 102 w 161"/>
                <a:gd name="T13" fmla="*/ 75 h 162"/>
                <a:gd name="T14" fmla="*/ 108 w 161"/>
                <a:gd name="T15" fmla="*/ 87 h 162"/>
                <a:gd name="T16" fmla="*/ 120 w 161"/>
                <a:gd name="T17" fmla="*/ 99 h 162"/>
                <a:gd name="T18" fmla="*/ 143 w 161"/>
                <a:gd name="T19" fmla="*/ 117 h 162"/>
                <a:gd name="T20" fmla="*/ 155 w 161"/>
                <a:gd name="T21" fmla="*/ 144 h 162"/>
                <a:gd name="T22" fmla="*/ 161 w 161"/>
                <a:gd name="T23" fmla="*/ 162 h 162"/>
                <a:gd name="T24" fmla="*/ 161 w 161"/>
                <a:gd name="T25" fmla="*/ 168 h 162"/>
                <a:gd name="T26" fmla="*/ 96 w 161"/>
                <a:gd name="T27" fmla="*/ 105 h 162"/>
                <a:gd name="T28" fmla="*/ 30 w 161"/>
                <a:gd name="T29" fmla="*/ 57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FFFFFF"/>
                </a:solidFill>
              </a:endParaRPr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3 h 60"/>
                <a:gd name="T4" fmla="*/ 41 w 59"/>
                <a:gd name="T5" fmla="*/ 39 h 60"/>
                <a:gd name="T6" fmla="*/ 47 w 59"/>
                <a:gd name="T7" fmla="*/ 45 h 60"/>
                <a:gd name="T8" fmla="*/ 53 w 59"/>
                <a:gd name="T9" fmla="*/ 57 h 60"/>
                <a:gd name="T10" fmla="*/ 53 w 59"/>
                <a:gd name="T11" fmla="*/ 63 h 60"/>
                <a:gd name="T12" fmla="*/ 47 w 59"/>
                <a:gd name="T13" fmla="*/ 57 h 60"/>
                <a:gd name="T14" fmla="*/ 35 w 59"/>
                <a:gd name="T15" fmla="*/ 51 h 60"/>
                <a:gd name="T16" fmla="*/ 23 w 59"/>
                <a:gd name="T17" fmla="*/ 39 h 60"/>
                <a:gd name="T18" fmla="*/ 17 w 59"/>
                <a:gd name="T19" fmla="*/ 33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FFFFFF"/>
                </a:solidFill>
              </a:endParaRPr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9 h 204"/>
                <a:gd name="T2" fmla="*/ 245 w 245"/>
                <a:gd name="T3" fmla="*/ 45 h 204"/>
                <a:gd name="T4" fmla="*/ 209 w 245"/>
                <a:gd name="T5" fmla="*/ 87 h 204"/>
                <a:gd name="T6" fmla="*/ 143 w 245"/>
                <a:gd name="T7" fmla="*/ 138 h 204"/>
                <a:gd name="T8" fmla="*/ 167 w 245"/>
                <a:gd name="T9" fmla="*/ 162 h 204"/>
                <a:gd name="T10" fmla="*/ 179 w 245"/>
                <a:gd name="T11" fmla="*/ 213 h 204"/>
                <a:gd name="T12" fmla="*/ 77 w 245"/>
                <a:gd name="T13" fmla="*/ 138 h 204"/>
                <a:gd name="T14" fmla="*/ 47 w 245"/>
                <a:gd name="T15" fmla="*/ 87 h 204"/>
                <a:gd name="T16" fmla="*/ 89 w 245"/>
                <a:gd name="T17" fmla="*/ 69 h 204"/>
                <a:gd name="T18" fmla="*/ 59 w 245"/>
                <a:gd name="T19" fmla="*/ 39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9 h 204"/>
                <a:gd name="T50" fmla="*/ 233 w 245"/>
                <a:gd name="T51" fmla="*/ 39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60438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447801"/>
            <a:ext cx="109728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0439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290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2FC7E6-8505-44D8-B6E3-3CE616AB1B52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129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5AFD0-AA14-403A-8303-D4692E2CB3C5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848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E0C64-2FE0-415A-B33C-87DA9A4B9DCB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9613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0329C-2033-4BC9-97C5-BC8FF5045321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7761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67D9E-28BD-483C-92D6-52F280DE28F3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7475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BDED1-9A54-4906-BAE6-A5CF37E66A94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9405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D9A1C-CDAC-47E4-B01A-3FF16ADBE2AB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852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631AF-3FC2-454F-9221-D6FF2B04533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936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108D9-E2C8-4631-A25A-EDC01E17BE32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1173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A42BE-1F4F-481C-8080-B569BE09790A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141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BE0DF-227E-4585-A38F-BE81A304363E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5304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0"/>
            <a:ext cx="53848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5096D-5E8F-40BB-BFA1-CD52F371997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8987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600200"/>
            <a:ext cx="53848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0"/>
            <a:ext cx="53848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E1E01-C36F-49C6-87EB-60D5FFD04C2A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895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261 w 6027"/>
                <a:gd name="T1" fmla="*/ 369 h 2296"/>
                <a:gd name="T2" fmla="*/ 0 w 6027"/>
                <a:gd name="T3" fmla="*/ 369 h 2296"/>
                <a:gd name="T4" fmla="*/ 0 w 6027"/>
                <a:gd name="T5" fmla="*/ 0 h 2296"/>
                <a:gd name="T6" fmla="*/ 5261 w 6027"/>
                <a:gd name="T7" fmla="*/ 0 h 2296"/>
                <a:gd name="T8" fmla="*/ 5261 w 6027"/>
                <a:gd name="T9" fmla="*/ 369 h 2296"/>
                <a:gd name="T10" fmla="*/ 5261 w 6027"/>
                <a:gd name="T11" fmla="*/ 369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FFFFFF"/>
                </a:solidFill>
              </a:endParaRPr>
            </a:p>
          </p:txBody>
        </p:sp>
        <p:sp>
          <p:nvSpPr>
            <p:cNvPr id="5939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8331200" y="6262688"/>
            <a:ext cx="3860800" cy="609600"/>
          </a:xfrm>
          <a:custGeom>
            <a:avLst/>
            <a:gdLst>
              <a:gd name="T0" fmla="*/ 2147483646 w 5748"/>
              <a:gd name="T1" fmla="*/ 2147483646 h 246"/>
              <a:gd name="T2" fmla="*/ 0 w 5748"/>
              <a:gd name="T3" fmla="*/ 2147483646 h 246"/>
              <a:gd name="T4" fmla="*/ 0 w 5748"/>
              <a:gd name="T5" fmla="*/ 0 h 246"/>
              <a:gd name="T6" fmla="*/ 2147483646 w 5748"/>
              <a:gd name="T7" fmla="*/ 0 h 246"/>
              <a:gd name="T8" fmla="*/ 2147483646 w 5748"/>
              <a:gd name="T9" fmla="*/ 2147483646 h 246"/>
              <a:gd name="T10" fmla="*/ 2147483646 w 5748"/>
              <a:gd name="T11" fmla="*/ 21474836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FFFFFF"/>
              </a:solidFill>
            </a:endParaRPr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10464800" cy="857250"/>
            <a:chOff x="0" y="3792"/>
            <a:chExt cx="4944" cy="540"/>
          </a:xfrm>
        </p:grpSpPr>
        <p:sp>
          <p:nvSpPr>
            <p:cNvPr id="5939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5 h 353"/>
                  <a:gd name="T4" fmla="*/ 24 w 186"/>
                  <a:gd name="T5" fmla="*/ 43 h 353"/>
                  <a:gd name="T6" fmla="*/ 18 w 186"/>
                  <a:gd name="T7" fmla="*/ 93 h 353"/>
                  <a:gd name="T8" fmla="*/ 42 w 186"/>
                  <a:gd name="T9" fmla="*/ 160 h 353"/>
                  <a:gd name="T10" fmla="*/ 48 w 186"/>
                  <a:gd name="T11" fmla="*/ 227 h 353"/>
                  <a:gd name="T12" fmla="*/ 0 w 186"/>
                  <a:gd name="T13" fmla="*/ 495 h 353"/>
                  <a:gd name="T14" fmla="*/ 54 w 186"/>
                  <a:gd name="T15" fmla="*/ 327 h 353"/>
                  <a:gd name="T16" fmla="*/ 84 w 186"/>
                  <a:gd name="T17" fmla="*/ 303 h 353"/>
                  <a:gd name="T18" fmla="*/ 126 w 186"/>
                  <a:gd name="T19" fmla="*/ 177 h 353"/>
                  <a:gd name="T20" fmla="*/ 144 w 186"/>
                  <a:gd name="T21" fmla="*/ 168 h 353"/>
                  <a:gd name="T22" fmla="*/ 144 w 186"/>
                  <a:gd name="T23" fmla="*/ 126 h 353"/>
                  <a:gd name="T24" fmla="*/ 186 w 186"/>
                  <a:gd name="T25" fmla="*/ 93 h 353"/>
                  <a:gd name="T26" fmla="*/ 162 w 186"/>
                  <a:gd name="T27" fmla="*/ 8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9 h 66"/>
                  <a:gd name="T8" fmla="*/ 6 w 155"/>
                  <a:gd name="T9" fmla="*/ 25 h 66"/>
                  <a:gd name="T10" fmla="*/ 0 w 155"/>
                  <a:gd name="T11" fmla="*/ 34 h 66"/>
                  <a:gd name="T12" fmla="*/ 78 w 155"/>
                  <a:gd name="T13" fmla="*/ 84 h 66"/>
                  <a:gd name="T14" fmla="*/ 96 w 155"/>
                  <a:gd name="T15" fmla="*/ 59 h 66"/>
                  <a:gd name="T16" fmla="*/ 155 w 155"/>
                  <a:gd name="T17" fmla="*/ 93 h 66"/>
                  <a:gd name="T18" fmla="*/ 126 w 155"/>
                  <a:gd name="T19" fmla="*/ 3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2 h 72"/>
                  <a:gd name="T2" fmla="*/ 0 w 42"/>
                  <a:gd name="T3" fmla="*/ 26 h 72"/>
                  <a:gd name="T4" fmla="*/ 12 w 42"/>
                  <a:gd name="T5" fmla="*/ 9 h 72"/>
                  <a:gd name="T6" fmla="*/ 0 w 42"/>
                  <a:gd name="T7" fmla="*/ 9 h 72"/>
                  <a:gd name="T8" fmla="*/ 12 w 42"/>
                  <a:gd name="T9" fmla="*/ 9 h 72"/>
                  <a:gd name="T10" fmla="*/ 24 w 42"/>
                  <a:gd name="T11" fmla="*/ 9 h 72"/>
                  <a:gd name="T12" fmla="*/ 36 w 42"/>
                  <a:gd name="T13" fmla="*/ 9 h 72"/>
                  <a:gd name="T14" fmla="*/ 42 w 42"/>
                  <a:gd name="T15" fmla="*/ 0 h 72"/>
                  <a:gd name="T16" fmla="*/ 30 w 42"/>
                  <a:gd name="T17" fmla="*/ 26 h 72"/>
                  <a:gd name="T18" fmla="*/ 42 w 42"/>
                  <a:gd name="T19" fmla="*/ 69 h 72"/>
                  <a:gd name="T20" fmla="*/ 12 w 42"/>
                  <a:gd name="T21" fmla="*/ 102 h 72"/>
                  <a:gd name="T22" fmla="*/ 6 w 42"/>
                  <a:gd name="T23" fmla="*/ 52 h 72"/>
                  <a:gd name="T24" fmla="*/ 6 w 42"/>
                  <a:gd name="T25" fmla="*/ 52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5940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836085" y="6021388"/>
            <a:ext cx="7579783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3 h 287"/>
                <a:gd name="T4" fmla="*/ 66 w 365"/>
                <a:gd name="T5" fmla="*/ 114 h 287"/>
                <a:gd name="T6" fmla="*/ 143 w 365"/>
                <a:gd name="T7" fmla="*/ 189 h 287"/>
                <a:gd name="T8" fmla="*/ 191 w 365"/>
                <a:gd name="T9" fmla="*/ 174 h 287"/>
                <a:gd name="T10" fmla="*/ 341 w 365"/>
                <a:gd name="T11" fmla="*/ 299 h 287"/>
                <a:gd name="T12" fmla="*/ 305 w 365"/>
                <a:gd name="T13" fmla="*/ 180 h 287"/>
                <a:gd name="T14" fmla="*/ 365 w 365"/>
                <a:gd name="T15" fmla="*/ 138 h 287"/>
                <a:gd name="T16" fmla="*/ 359 w 365"/>
                <a:gd name="T17" fmla="*/ 132 h 287"/>
                <a:gd name="T18" fmla="*/ 335 w 365"/>
                <a:gd name="T19" fmla="*/ 120 h 287"/>
                <a:gd name="T20" fmla="*/ 299 w 365"/>
                <a:gd name="T21" fmla="*/ 93 h 287"/>
                <a:gd name="T22" fmla="*/ 257 w 365"/>
                <a:gd name="T23" fmla="*/ 75 h 287"/>
                <a:gd name="T24" fmla="*/ 215 w 365"/>
                <a:gd name="T25" fmla="*/ 57 h 287"/>
                <a:gd name="T26" fmla="*/ 173 w 365"/>
                <a:gd name="T27" fmla="*/ 39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FFFFFF"/>
                </a:solidFill>
              </a:endParaRPr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FFFFFF"/>
                </a:solidFill>
              </a:endParaRPr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3 h 60"/>
                <a:gd name="T16" fmla="*/ 65 w 71"/>
                <a:gd name="T17" fmla="*/ 45 h 60"/>
                <a:gd name="T18" fmla="*/ 71 w 71"/>
                <a:gd name="T19" fmla="*/ 57 h 60"/>
                <a:gd name="T20" fmla="*/ 71 w 71"/>
                <a:gd name="T21" fmla="*/ 63 h 60"/>
                <a:gd name="T22" fmla="*/ 59 w 71"/>
                <a:gd name="T23" fmla="*/ 57 h 60"/>
                <a:gd name="T24" fmla="*/ 47 w 71"/>
                <a:gd name="T25" fmla="*/ 45 h 60"/>
                <a:gd name="T26" fmla="*/ 23 w 71"/>
                <a:gd name="T27" fmla="*/ 33 h 60"/>
                <a:gd name="T28" fmla="*/ 23 w 71"/>
                <a:gd name="T29" fmla="*/ 39 h 60"/>
                <a:gd name="T30" fmla="*/ 18 w 71"/>
                <a:gd name="T31" fmla="*/ 45 h 60"/>
                <a:gd name="T32" fmla="*/ 12 w 71"/>
                <a:gd name="T33" fmla="*/ 51 h 60"/>
                <a:gd name="T34" fmla="*/ 6 w 71"/>
                <a:gd name="T35" fmla="*/ 51 h 60"/>
                <a:gd name="T36" fmla="*/ 6 w 71"/>
                <a:gd name="T37" fmla="*/ 51 h 60"/>
                <a:gd name="T38" fmla="*/ 6 w 71"/>
                <a:gd name="T39" fmla="*/ 39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FFFFFF"/>
                </a:solidFill>
              </a:endParaRPr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7 h 162"/>
                <a:gd name="T10" fmla="*/ 96 w 161"/>
                <a:gd name="T11" fmla="*/ 63 h 162"/>
                <a:gd name="T12" fmla="*/ 102 w 161"/>
                <a:gd name="T13" fmla="*/ 75 h 162"/>
                <a:gd name="T14" fmla="*/ 108 w 161"/>
                <a:gd name="T15" fmla="*/ 87 h 162"/>
                <a:gd name="T16" fmla="*/ 120 w 161"/>
                <a:gd name="T17" fmla="*/ 99 h 162"/>
                <a:gd name="T18" fmla="*/ 143 w 161"/>
                <a:gd name="T19" fmla="*/ 117 h 162"/>
                <a:gd name="T20" fmla="*/ 155 w 161"/>
                <a:gd name="T21" fmla="*/ 144 h 162"/>
                <a:gd name="T22" fmla="*/ 161 w 161"/>
                <a:gd name="T23" fmla="*/ 162 h 162"/>
                <a:gd name="T24" fmla="*/ 161 w 161"/>
                <a:gd name="T25" fmla="*/ 168 h 162"/>
                <a:gd name="T26" fmla="*/ 96 w 161"/>
                <a:gd name="T27" fmla="*/ 105 h 162"/>
                <a:gd name="T28" fmla="*/ 30 w 161"/>
                <a:gd name="T29" fmla="*/ 57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FFFFFF"/>
                </a:solidFill>
              </a:endParaRPr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3 h 60"/>
                <a:gd name="T4" fmla="*/ 41 w 59"/>
                <a:gd name="T5" fmla="*/ 39 h 60"/>
                <a:gd name="T6" fmla="*/ 47 w 59"/>
                <a:gd name="T7" fmla="*/ 45 h 60"/>
                <a:gd name="T8" fmla="*/ 53 w 59"/>
                <a:gd name="T9" fmla="*/ 57 h 60"/>
                <a:gd name="T10" fmla="*/ 53 w 59"/>
                <a:gd name="T11" fmla="*/ 63 h 60"/>
                <a:gd name="T12" fmla="*/ 47 w 59"/>
                <a:gd name="T13" fmla="*/ 57 h 60"/>
                <a:gd name="T14" fmla="*/ 35 w 59"/>
                <a:gd name="T15" fmla="*/ 51 h 60"/>
                <a:gd name="T16" fmla="*/ 23 w 59"/>
                <a:gd name="T17" fmla="*/ 39 h 60"/>
                <a:gd name="T18" fmla="*/ 17 w 59"/>
                <a:gd name="T19" fmla="*/ 33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FFFFFF"/>
                </a:solidFill>
              </a:endParaRPr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9 h 204"/>
                <a:gd name="T2" fmla="*/ 245 w 245"/>
                <a:gd name="T3" fmla="*/ 45 h 204"/>
                <a:gd name="T4" fmla="*/ 209 w 245"/>
                <a:gd name="T5" fmla="*/ 87 h 204"/>
                <a:gd name="T6" fmla="*/ 143 w 245"/>
                <a:gd name="T7" fmla="*/ 138 h 204"/>
                <a:gd name="T8" fmla="*/ 167 w 245"/>
                <a:gd name="T9" fmla="*/ 162 h 204"/>
                <a:gd name="T10" fmla="*/ 179 w 245"/>
                <a:gd name="T11" fmla="*/ 213 h 204"/>
                <a:gd name="T12" fmla="*/ 77 w 245"/>
                <a:gd name="T13" fmla="*/ 138 h 204"/>
                <a:gd name="T14" fmla="*/ 47 w 245"/>
                <a:gd name="T15" fmla="*/ 87 h 204"/>
                <a:gd name="T16" fmla="*/ 89 w 245"/>
                <a:gd name="T17" fmla="*/ 69 h 204"/>
                <a:gd name="T18" fmla="*/ 59 w 245"/>
                <a:gd name="T19" fmla="*/ 39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9 h 204"/>
                <a:gd name="T50" fmla="*/ 233 w 245"/>
                <a:gd name="T51" fmla="*/ 39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59414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9415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9416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9417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9418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5E417A-6ADE-4B45-9322-793218FD641B}" type="slidenum">
              <a:rPr lang="en-US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23991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9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94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94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94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94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94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94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94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94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94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94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94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94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15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4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941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94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94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4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941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94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94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4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941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94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94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4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941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94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94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4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941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94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94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Thursday, October 27, 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err="1" smtClean="0">
                <a:solidFill>
                  <a:srgbClr val="00B0F0"/>
                </a:solidFill>
              </a:rPr>
              <a:t>Mercalli</a:t>
            </a:r>
            <a:r>
              <a:rPr lang="en-US" sz="3000" dirty="0" smtClean="0">
                <a:solidFill>
                  <a:srgbClr val="00B0F0"/>
                </a:solidFill>
              </a:rPr>
              <a:t> and Me!</a:t>
            </a: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None.</a:t>
            </a:r>
            <a:endParaRPr lang="en-US" sz="3000" dirty="0">
              <a:solidFill>
                <a:schemeClr val="accent4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What are the 3 scales used to measure earthquakes?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err="1" smtClean="0">
                <a:solidFill>
                  <a:srgbClr val="00B050"/>
                </a:solidFill>
              </a:rPr>
              <a:t>Plicker</a:t>
            </a:r>
            <a:r>
              <a:rPr lang="en-US" dirty="0" smtClean="0">
                <a:solidFill>
                  <a:srgbClr val="00B050"/>
                </a:solidFill>
              </a:rPr>
              <a:t> card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Earthquake locations and how they are measured as well as Volcano locations and the three types).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7513" y="475013"/>
            <a:ext cx="6224926" cy="598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CDA461"/>
                </a:solidFill>
              </a:rPr>
              <a:t>How are the Effects Measured?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</a:t>
            </a:r>
            <a:r>
              <a:rPr lang="en-US" altLang="en-US" u="sng" smtClean="0"/>
              <a:t>Mercalli Scale </a:t>
            </a:r>
            <a:r>
              <a:rPr lang="en-US" altLang="en-US" smtClean="0"/>
              <a:t>measures the earthquake’s effects on a scale of 1-12 (in Roman Numerals).  This is determined by scientists surveying the damage and then rating it on the scale.  </a:t>
            </a:r>
            <a:r>
              <a:rPr lang="en-US" altLang="en-US" i="1" smtClean="0"/>
              <a:t>This scale is VERY subjective!</a:t>
            </a: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I:  only detected by seismographs.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VI: felt by all, but very little damage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XII:  causes total destruction.</a:t>
            </a:r>
          </a:p>
        </p:txBody>
      </p:sp>
    </p:spTree>
    <p:extLst>
      <p:ext uri="{BB962C8B-B14F-4D97-AF65-F5344CB8AC3E}">
        <p14:creationId xmlns:p14="http://schemas.microsoft.com/office/powerpoint/2010/main" val="3156401222"/>
      </p:ext>
    </p:extLst>
  </p:cSld>
  <p:clrMapOvr>
    <a:masterClrMapping/>
  </p:clrMapOvr>
  <p:timing>
    <p:tnLst>
      <p:par>
        <p:cTn id="1" dur="indefinite" restart="never" nodeType="tmRoot"/>
      </p:par>
    </p:tnLst>
    <p:bldLst>
      <p:bldP spid="44035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0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403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40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40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0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403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40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40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0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403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40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40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0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403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40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40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0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403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40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40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/>
          <p:cNvSpPr>
            <a:spLocks noChangeArrowheads="1"/>
          </p:cNvSpPr>
          <p:nvPr/>
        </p:nvSpPr>
        <p:spPr bwMode="auto">
          <a:xfrm>
            <a:off x="1905000" y="228601"/>
            <a:ext cx="8458200" cy="1357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2800" b="1">
                <a:solidFill>
                  <a:srgbClr val="E3E3FF"/>
                </a:solidFill>
                <a:ea typeface="ＭＳ Ｐゴシック" panose="020B0600070205080204" pitchFamily="34" charset="-128"/>
              </a:rPr>
              <a:t>Measuring Earthquakes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2200">
                <a:solidFill>
                  <a:srgbClr val="FFFFFF"/>
                </a:solidFill>
                <a:ea typeface="ＭＳ Ｐゴシック" panose="020B0600070205080204" pitchFamily="34" charset="-128"/>
              </a:rPr>
              <a:t>The Mercalli scale was developed to rate earthquakes according to the amount of damage at a given place.</a:t>
            </a:r>
          </a:p>
        </p:txBody>
      </p:sp>
      <p:pic>
        <p:nvPicPr>
          <p:cNvPr id="45059" name="Picture 5" descr="EarthQ_MercalliScale_sx5212b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828800"/>
            <a:ext cx="5989638" cy="466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262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b="1" dirty="0" err="1" smtClean="0">
                <a:solidFill>
                  <a:schemeClr val="bg1"/>
                </a:solidFill>
                <a:latin typeface="+mn-lt"/>
              </a:rPr>
              <a:t>Mercalli</a:t>
            </a:r>
            <a:r>
              <a:rPr lang="en-US" b="1" dirty="0" smtClean="0">
                <a:solidFill>
                  <a:schemeClr val="bg1"/>
                </a:solidFill>
                <a:latin typeface="+mn-lt"/>
              </a:rPr>
              <a:t> &amp; Me!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8161"/>
            <a:ext cx="11111807" cy="5260769"/>
          </a:xfrm>
        </p:spPr>
        <p:txBody>
          <a:bodyPr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FFFF00"/>
                </a:solidFill>
              </a:rPr>
              <a:t>Work individually.  However, you may talk about the activity with your peers at your table.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FFFF00"/>
                </a:solidFill>
              </a:rPr>
              <a:t>Complete the Eyewitness Account sheet.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FFFF00"/>
                </a:solidFill>
              </a:rPr>
              <a:t>Plot the </a:t>
            </a:r>
            <a:r>
              <a:rPr lang="en-US" sz="4000" dirty="0" err="1" smtClean="0">
                <a:solidFill>
                  <a:srgbClr val="FFFF00"/>
                </a:solidFill>
              </a:rPr>
              <a:t>Mercalli</a:t>
            </a:r>
            <a:r>
              <a:rPr lang="en-US" sz="4000" dirty="0" smtClean="0">
                <a:solidFill>
                  <a:srgbClr val="FFFF00"/>
                </a:solidFill>
              </a:rPr>
              <a:t> Scores on the map and follow the directions.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FFFF00"/>
                </a:solidFill>
              </a:rPr>
              <a:t>Complete the Reflection Questions.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FFFF00"/>
                </a:solidFill>
              </a:rPr>
              <a:t>Hand in when finished and work on </a:t>
            </a:r>
            <a:r>
              <a:rPr lang="en-US" sz="4000" u="sng" dirty="0" smtClean="0">
                <a:solidFill>
                  <a:srgbClr val="FFFF00"/>
                </a:solidFill>
              </a:rPr>
              <a:t>An Inside Look At The San Andreas Fault</a:t>
            </a:r>
            <a:r>
              <a:rPr lang="en-US" sz="4000" dirty="0" smtClean="0">
                <a:solidFill>
                  <a:srgbClr val="FFFF00"/>
                </a:solidFill>
              </a:rPr>
              <a:t>.</a:t>
            </a:r>
            <a:endParaRPr lang="en-US" sz="40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21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48579</TotalTime>
  <Words>234</Words>
  <Application>Microsoft Office PowerPoint</Application>
  <PresentationFormat>Widescreen</PresentationFormat>
  <Paragraphs>31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Office Theme</vt:lpstr>
      <vt:lpstr>Mountain Top</vt:lpstr>
      <vt:lpstr>Thursday, October 27, 2016</vt:lpstr>
      <vt:lpstr>Learning Goal and Scale</vt:lpstr>
      <vt:lpstr>How are the Effects Measured?</vt:lpstr>
      <vt:lpstr>PowerPoint Presentation</vt:lpstr>
      <vt:lpstr>Mercalli &amp; Me!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462</cp:revision>
  <cp:lastPrinted>2016-04-26T17:44:54Z</cp:lastPrinted>
  <dcterms:created xsi:type="dcterms:W3CDTF">2015-10-22T15:42:29Z</dcterms:created>
  <dcterms:modified xsi:type="dcterms:W3CDTF">2016-10-27T23:03:45Z</dcterms:modified>
</cp:coreProperties>
</file>